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6" r:id="rId15"/>
    <p:sldId id="267" r:id="rId16"/>
    <p:sldId id="265" r:id="rId17"/>
    <p:sldId id="270" r:id="rId18"/>
    <p:sldId id="273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5DEFE-A8B2-46B8-849C-FA5334F0BB69}" v="1" dt="2023-01-27T15:42:34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mmatico, Michele" userId="S::michele.grammatico@yale.edu::fea3c233-3700-413c-98e2-2ce3bb9ca54d" providerId="AD" clId="Web-{8EE5DEFE-A8B2-46B8-849C-FA5334F0BB69}"/>
    <pc:docChg chg="modSld">
      <pc:chgData name="Grammatico, Michele" userId="S::michele.grammatico@yale.edu::fea3c233-3700-413c-98e2-2ce3bb9ca54d" providerId="AD" clId="Web-{8EE5DEFE-A8B2-46B8-849C-FA5334F0BB69}" dt="2023-01-27T15:42:34.141" v="0"/>
      <pc:docMkLst>
        <pc:docMk/>
      </pc:docMkLst>
      <pc:sldChg chg="delSp">
        <pc:chgData name="Grammatico, Michele" userId="S::michele.grammatico@yale.edu::fea3c233-3700-413c-98e2-2ce3bb9ca54d" providerId="AD" clId="Web-{8EE5DEFE-A8B2-46B8-849C-FA5334F0BB69}" dt="2023-01-27T15:42:34.141" v="0"/>
        <pc:sldMkLst>
          <pc:docMk/>
          <pc:sldMk cId="3501494436" sldId="257"/>
        </pc:sldMkLst>
        <pc:picChg chg="del">
          <ac:chgData name="Grammatico, Michele" userId="S::michele.grammatico@yale.edu::fea3c233-3700-413c-98e2-2ce3bb9ca54d" providerId="AD" clId="Web-{8EE5DEFE-A8B2-46B8-849C-FA5334F0BB69}" dt="2023-01-27T15:42:34.141" v="0"/>
          <ac:picMkLst>
            <pc:docMk/>
            <pc:sldMk cId="3501494436" sldId="257"/>
            <ac:picMk id="6" creationId="{AAED7BAB-E6AD-492A-8DCA-AEC57C7D69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1911-719D-4D91-BCBC-D90AB8A204AF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62F4F-7843-499F-89E5-BA7304868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9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Military spending figures: Stockholm International Peace Research Institute, 2021 figures current as of April 2022 (https://</a:t>
            </a:r>
            <a:r>
              <a:rPr lang="en-US" dirty="0" err="1"/>
              <a:t>www.sipri.org</a:t>
            </a:r>
            <a:r>
              <a:rPr lang="en-US" dirty="0"/>
              <a:t>/sites/default/files/2022-04/fs_2204_milex_2021_0.pdf) </a:t>
            </a:r>
          </a:p>
          <a:p>
            <a:r>
              <a:rPr lang="en-US" dirty="0"/>
              <a:t>GDP/GDP per capita figures: World Bank, 2021 figures are most recent</a:t>
            </a:r>
          </a:p>
          <a:p>
            <a:r>
              <a:rPr lang="en-US" dirty="0"/>
              <a:t>Reserve Currency figures: Federal Reserve, current as of October 2021 (https://</a:t>
            </a:r>
            <a:r>
              <a:rPr lang="en-US" dirty="0" err="1"/>
              <a:t>www.federalreserve.gov</a:t>
            </a:r>
            <a:r>
              <a:rPr lang="en-US" dirty="0"/>
              <a:t>/</a:t>
            </a:r>
            <a:r>
              <a:rPr lang="en-US" dirty="0" err="1"/>
              <a:t>econres</a:t>
            </a:r>
            <a:r>
              <a:rPr lang="en-US" dirty="0"/>
              <a:t>/notes/feds-notes/the-international-role-of-the-u-s-dollar-20211006.html)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90BD1-987E-254B-9329-09B2CEADC6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6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 data: Statistics have slowed, so I omitted. However, according to the World Bank, China’s growth was 8.1% and U.S. was 5.9% in 2021. </a:t>
            </a:r>
          </a:p>
          <a:p>
            <a:r>
              <a:rPr lang="en-US" dirty="0"/>
              <a:t>Infrastructure: https://</a:t>
            </a:r>
            <a:r>
              <a:rPr lang="en-US" dirty="0" err="1"/>
              <a:t>www.bloomberg.com</a:t>
            </a:r>
            <a:r>
              <a:rPr lang="en-US" dirty="0"/>
              <a:t>/news/articles/2022-04-06/</a:t>
            </a:r>
            <a:r>
              <a:rPr lang="en-US" dirty="0" err="1"/>
              <a:t>china</a:t>
            </a:r>
            <a:r>
              <a:rPr lang="en-US" dirty="0"/>
              <a:t>-infrastructure-push-dwarfs-u-s-spending </a:t>
            </a:r>
          </a:p>
          <a:p>
            <a:r>
              <a:rPr lang="en-US" dirty="0"/>
              <a:t>Manufacturing and trade deficit statistics: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Adler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Breznitz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American Affairs; Robert E. Scott and Zane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Mokhiber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“Growing China Trade Deficit Cost 3.7 Million American Jobs between 2001 and 2018,” Economic Policy Institute, January 30, 2020 (https://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americanaffairsjournal.org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/2021/11/the-reshoring-imperative/)</a:t>
            </a:r>
            <a:endParaRPr lang="en-US" dirty="0"/>
          </a:p>
          <a:p>
            <a:r>
              <a:rPr lang="en-US" dirty="0"/>
              <a:t>Soft power figures: Pew Research Center, current as of June 2022 (https://</a:t>
            </a:r>
            <a:r>
              <a:rPr lang="en-US" dirty="0" err="1"/>
              <a:t>www.pewresearch.org</a:t>
            </a:r>
            <a:r>
              <a:rPr lang="en-US" dirty="0"/>
              <a:t>/global/2022/06/22/international-public-opinion-of-the-u-s-remains-positive/)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C90BD1-987E-254B-9329-09B2CEADC6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5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FF4-0874-4471-BC8F-758F94655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980CA-F317-4753-9CD7-C15F9429C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B31D-556B-4D1D-8A2E-1A899BBFC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2610-DA4F-4C43-9391-2DBED95A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845E9-2D70-422B-96FA-5276B428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7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DA2-D9E4-42F7-9413-4A5FA4A9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EC121-8581-4E2B-9927-1826D1B9B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65E3-0B1D-43FC-A104-8175F756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5210-B77D-44C2-85F6-8FC212EB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8BBA-D783-415E-8548-D6644B99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2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C23EC-0853-46A2-90D6-DB9E44A8E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3C096-4CD3-43C0-979D-6F7BCF298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CCA9-6753-43CD-B2D8-348BFEED5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EAF5B-835E-4692-B10D-637BFFA2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80ED-5BE5-47B1-8A09-432AB6EF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02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7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63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41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15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42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33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0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A516-61C4-49A1-B7BB-B60E1BB3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3200A-A38B-4719-879A-1ED8E0D2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FBC14-5EB8-47F4-95B8-07695006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2AC1-FB57-4574-AA1E-9E7C4F61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404EE-C5EB-43F2-9F76-4A4DF738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87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5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643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24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906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3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119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6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5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6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0EB3-D300-4846-8941-4336BFFF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01225-6FEC-4DF2-9580-367F9E7FA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E0FEC-CA63-4547-8C4B-6C31FB71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FA37-6B7C-4E45-AB65-CAD40060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FFF8D-DE51-4474-974D-716238BE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0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1548-EA4C-4B1C-B1E3-7B6827FB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7A75-447B-4085-AC5E-D2DE02911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2F38-28D8-4366-9D4D-3EB02EBC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BD5EC-1023-4D70-9317-EECDDF426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C6320-06A2-4D84-9E62-F1D3D75E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842A0-1970-4DDA-AA54-132EB689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9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8EB8-20FE-4E0D-B62C-C599D04E5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C299D-7E75-4753-9F04-233141528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AB0FA-D17E-4F08-919C-968B61DB6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D18AD-76D0-4E39-BA00-3535986E16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33CCB-1970-4ADE-A9E3-60036C613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6F1628-8D2A-4DAB-93D4-C354489C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9DEAE-35E9-41F3-88D4-62DFE4DE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DB0EA-021B-4FB2-9A62-FB58E4B26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6562-32D7-4E44-8B5B-6079B8D2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906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5F954-04B5-455A-8D22-DD477E96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83302-3552-4F57-98CD-C8E8A53E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477D-970F-4B4F-85EC-94FA3A2A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51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0961E-1AAD-4889-BC66-D47D998E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EEA6A-71AF-4D5B-A074-DF292654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4CAA2-AE89-4877-B820-98F424D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A2E5-8EC7-45E9-96EA-7D82C559A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1C04A-3318-46F9-AFAA-E2901A441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CD3D3-9952-4623-AFC6-3AE4DF662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97050-4EE3-4810-89C5-D127E3BE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C4EB7-906B-4040-83E0-EE45259D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5047D-063D-4835-87C8-681B499B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7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AB0A-DE29-4436-B0FE-8048F630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D179C-1950-4361-AEA3-8C1DAF576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EE022-BDFB-495B-A75B-25A13D811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E2C4D-1D87-4828-9E90-5016FF01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90FF1-1A46-455E-A953-727540335748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948E4-3B78-4A20-9278-0594966A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A5746-3312-48C7-853F-A188A95D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CB5EE-21D8-4A83-B53D-1074AEB2F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E6B0CA-E6EA-4C36-A9E8-212CAFBC1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B28BF-7274-4D57-98F7-93035D0E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EFCED-B540-425F-82C4-F9727FCAF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27390FF1-1A46-455E-A953-727540335748}" type="datetimeFigureOut">
              <a:rPr lang="en-US" smtClean="0"/>
              <a:pPr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AE455-B053-4F97-BF39-26D786AA7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1FDA5-90D7-47E7-82AD-1A4AE9AC6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C3CCB5EE-21D8-4A83-B53D-1074AEB2FB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2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13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C1E3-9189-43AC-A46F-3DC181A371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Day of empire: how hyperpowers rise to global dominance – </a:t>
            </a:r>
            <a:br>
              <a:rPr lang="en-US" dirty="0"/>
            </a:br>
            <a:r>
              <a:rPr lang="en-US" dirty="0"/>
              <a:t>and why they fall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2A2FB-8F2D-468F-961E-FCC7246376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5"/>
            <a:ext cx="6400800" cy="1947333"/>
          </a:xfrm>
        </p:spPr>
        <p:txBody>
          <a:bodyPr/>
          <a:lstStyle/>
          <a:p>
            <a:r>
              <a:rPr lang="en-US" dirty="0"/>
              <a:t>Presentation by Professor Amy Chua, </a:t>
            </a:r>
          </a:p>
          <a:p>
            <a:r>
              <a:rPr lang="en-US" dirty="0"/>
              <a:t>Yale Law School</a:t>
            </a:r>
          </a:p>
          <a:p>
            <a:r>
              <a:rPr lang="en-US" dirty="0"/>
              <a:t>September 24,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A3344-C4F0-4CC9-A239-73274258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532" y="5427847"/>
            <a:ext cx="2142439" cy="10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9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Dutch World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c. 17</a:t>
            </a:r>
            <a:r>
              <a:rPr lang="en-US" sz="2000" i="1" baseline="30000" dirty="0">
                <a:latin typeface="Century Gothic" panose="020B0502020202020204" pitchFamily="34" charset="0"/>
              </a:rPr>
              <a:t>th </a:t>
            </a:r>
            <a:r>
              <a:rPr lang="en-US" sz="2000" i="1" dirty="0">
                <a:latin typeface="Century Gothic" panose="020B0502020202020204" pitchFamily="34" charset="0"/>
              </a:rPr>
              <a:t>Century A.D. 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58536-6056-4F98-BD81-B97B839C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44" y="1744279"/>
            <a:ext cx="8135112" cy="492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0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British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c. 19</a:t>
            </a:r>
            <a:r>
              <a:rPr lang="en-US" sz="2000" i="1" baseline="30000" dirty="0">
                <a:latin typeface="Century Gothic" panose="020B0502020202020204" pitchFamily="34" charset="0"/>
              </a:rPr>
              <a:t>th </a:t>
            </a:r>
            <a:r>
              <a:rPr lang="en-US" sz="2000" i="1" dirty="0">
                <a:latin typeface="Century Gothic" panose="020B0502020202020204" pitchFamily="34" charset="0"/>
              </a:rPr>
              <a:t>Century A.D. 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63EDB-4640-4440-A371-B28202614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951078"/>
            <a:ext cx="10299700" cy="451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5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United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1989 - ??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4FA6A-8012-4529-8526-07D05F49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6" y="1777728"/>
            <a:ext cx="7452360" cy="4593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81ABE-AD94-48C5-804C-9B493E92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89" y="4208891"/>
            <a:ext cx="3393439" cy="225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658C50-1562-49D3-BCB4-3C6D9B52E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042" y="1777728"/>
            <a:ext cx="3401786" cy="22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Arguments the U.S. </a:t>
            </a:r>
            <a:r>
              <a:rPr lang="en-US" b="1" i="1" dirty="0">
                <a:solidFill>
                  <a:schemeClr val="accent1"/>
                </a:solidFill>
              </a:rPr>
              <a:t>is</a:t>
            </a:r>
            <a:r>
              <a:rPr lang="en-US" b="1" dirty="0">
                <a:solidFill>
                  <a:schemeClr val="accent1"/>
                </a:solidFill>
              </a:rPr>
              <a:t> a hyperpower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B2B11-EFBA-4F21-AF76-D4DD5FE17EB7}"/>
              </a:ext>
            </a:extLst>
          </p:cNvPr>
          <p:cNvSpPr/>
          <p:nvPr/>
        </p:nvSpPr>
        <p:spPr>
          <a:xfrm>
            <a:off x="838201" y="1456266"/>
            <a:ext cx="290648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Military dominance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F50259-26F7-4DD4-8988-1C4358762526}"/>
              </a:ext>
            </a:extLst>
          </p:cNvPr>
          <p:cNvSpPr/>
          <p:nvPr/>
        </p:nvSpPr>
        <p:spPr>
          <a:xfrm>
            <a:off x="838201" y="2662180"/>
            <a:ext cx="2906486" cy="19270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Economic dominance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37597C-6CB8-40E2-99E8-703CF80C1CF3}"/>
              </a:ext>
            </a:extLst>
          </p:cNvPr>
          <p:cNvSpPr/>
          <p:nvPr/>
        </p:nvSpPr>
        <p:spPr>
          <a:xfrm>
            <a:off x="838201" y="4778120"/>
            <a:ext cx="2906486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Cultural dominance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3D9BC-0E15-4BA5-A410-03BB8C5C6E0D}"/>
              </a:ext>
            </a:extLst>
          </p:cNvPr>
          <p:cNvSpPr txBox="1"/>
          <p:nvPr/>
        </p:nvSpPr>
        <p:spPr>
          <a:xfrm>
            <a:off x="3918857" y="1456266"/>
            <a:ext cx="776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Total military spending =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$801B. More than the next nine countries combined</a:t>
            </a:r>
            <a:r>
              <a:rPr lang="en-US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(China, India, UK, Russia, France, Germany, Saudi Arabia, Japan, and South Korea = $777B)</a:t>
            </a:r>
            <a:endParaRPr lang="en-US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01AA12-8766-442C-8A00-B51673EB0CC0}"/>
              </a:ext>
            </a:extLst>
          </p:cNvPr>
          <p:cNvSpPr txBox="1"/>
          <p:nvPr/>
        </p:nvSpPr>
        <p:spPr>
          <a:xfrm>
            <a:off x="3918857" y="2662181"/>
            <a:ext cx="776514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Total GDP: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$23.32 trillion. ~24% of the entire world’s economy</a:t>
            </a:r>
            <a:r>
              <a:rPr lang="en-US" dirty="0">
                <a:latin typeface="Century Gothic" panose="020B0502020202020204" pitchFamily="34" charset="0"/>
              </a:rPr>
              <a:t>. Next largest is China ($17.73 trillion)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GDP per capita: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$73,249 </a:t>
            </a:r>
            <a:r>
              <a:rPr lang="en-US" dirty="0">
                <a:latin typeface="Century Gothic" panose="020B0502020202020204" pitchFamily="34" charset="0"/>
              </a:rPr>
              <a:t>(China: ~$12,556)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Dollar as global reserve currency</a:t>
            </a:r>
            <a:r>
              <a:rPr lang="en-US" dirty="0">
                <a:latin typeface="Century Gothic" panose="020B0502020202020204" pitchFamily="34" charset="0"/>
              </a:rPr>
              <a:t>: Roughly 60% of world’s foreign bank reserves are denominated in dollars, and nearly 40% of world’s debt is in dollars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5B20F-1B67-47B4-A66F-AA5EF450F0B9}"/>
              </a:ext>
            </a:extLst>
          </p:cNvPr>
          <p:cNvSpPr txBox="1"/>
          <p:nvPr/>
        </p:nvSpPr>
        <p:spPr>
          <a:xfrm>
            <a:off x="3918857" y="4778120"/>
            <a:ext cx="776514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More top universities </a:t>
            </a:r>
            <a:r>
              <a:rPr lang="en-US" dirty="0">
                <a:latin typeface="Century Gothic" panose="020B0502020202020204" pitchFamily="34" charset="0"/>
              </a:rPr>
              <a:t>than any other country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Global influence of America’s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film, television, and digital sectors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Home to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Silicon Valley and tech giants like Apple, Google, and Facebook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8760C-8E04-490C-B47F-C84B12C32BB1}"/>
              </a:ext>
            </a:extLst>
          </p:cNvPr>
          <p:cNvCxnSpPr>
            <a:cxnSpLocks/>
          </p:cNvCxnSpPr>
          <p:nvPr/>
        </p:nvCxnSpPr>
        <p:spPr>
          <a:xfrm>
            <a:off x="838200" y="2550567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DE7506-ED0F-41E2-97AB-FA3595887C55}"/>
              </a:ext>
            </a:extLst>
          </p:cNvPr>
          <p:cNvCxnSpPr>
            <a:cxnSpLocks/>
          </p:cNvCxnSpPr>
          <p:nvPr/>
        </p:nvCxnSpPr>
        <p:spPr>
          <a:xfrm>
            <a:off x="838200" y="4672576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63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Arguments the U.S. is </a:t>
            </a:r>
            <a:r>
              <a:rPr lang="en-US" b="1" i="1" dirty="0">
                <a:solidFill>
                  <a:schemeClr val="accent1"/>
                </a:solidFill>
              </a:rPr>
              <a:t>not</a:t>
            </a:r>
            <a:r>
              <a:rPr lang="en-US" b="1" dirty="0">
                <a:solidFill>
                  <a:schemeClr val="accent1"/>
                </a:solidFill>
              </a:rPr>
              <a:t> a hyperpower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2737A3-6CE1-4A43-873B-1E1D8878D6FB}"/>
              </a:ext>
            </a:extLst>
          </p:cNvPr>
          <p:cNvGrpSpPr/>
          <p:nvPr/>
        </p:nvGrpSpPr>
        <p:grpSpPr>
          <a:xfrm>
            <a:off x="838201" y="1419195"/>
            <a:ext cx="10845800" cy="1477328"/>
            <a:chOff x="838201" y="1456266"/>
            <a:chExt cx="10845800" cy="147732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55B2B11-EFBA-4F21-AF76-D4DD5FE17EB7}"/>
                </a:ext>
              </a:extLst>
            </p:cNvPr>
            <p:cNvSpPr/>
            <p:nvPr/>
          </p:nvSpPr>
          <p:spPr>
            <a:xfrm>
              <a:off x="838201" y="1456266"/>
              <a:ext cx="2325913" cy="140185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Military limits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B3D9BC-0E15-4BA5-A410-03BB8C5C6E0D}"/>
                </a:ext>
              </a:extLst>
            </p:cNvPr>
            <p:cNvSpPr txBox="1"/>
            <p:nvPr/>
          </p:nvSpPr>
          <p:spPr>
            <a:xfrm>
              <a:off x="3338287" y="1456266"/>
              <a:ext cx="83457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Russia and China both engaging in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significant military modernization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Despite U.S. military superiority,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use and deployment limited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</a:pPr>
              <a:r>
                <a:rPr lang="en-US" dirty="0">
                  <a:latin typeface="Century Gothic" panose="020B0502020202020204" pitchFamily="34" charset="0"/>
                </a:rPr>
                <a:t>Unable to deter or swiftly end Russo-Ukrainian War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</a:pPr>
              <a:r>
                <a:rPr lang="en-US" dirty="0">
                  <a:latin typeface="Century Gothic" panose="020B0502020202020204" pitchFamily="34" charset="0"/>
                </a:rPr>
                <a:t>Lagging behind Russia and China in cyber warfare development</a:t>
              </a:r>
            </a:p>
            <a:p>
              <a:pPr marL="800100" lvl="1" indent="-342900">
                <a:buFont typeface="Century Gothic" panose="020B0502020202020204" pitchFamily="34" charset="0"/>
                <a:buChar char="―"/>
              </a:pPr>
              <a:r>
                <a:rPr lang="en-US" dirty="0">
                  <a:latin typeface="Century Gothic" panose="020B0502020202020204" pitchFamily="34" charset="0"/>
                </a:rPr>
                <a:t>Unable to force the denuclearization of Iran or North Korea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746260-B9BA-48F3-B6D0-23480E41FF58}"/>
              </a:ext>
            </a:extLst>
          </p:cNvPr>
          <p:cNvGrpSpPr/>
          <p:nvPr/>
        </p:nvGrpSpPr>
        <p:grpSpPr>
          <a:xfrm>
            <a:off x="838201" y="3151302"/>
            <a:ext cx="10845799" cy="1653874"/>
            <a:chOff x="838201" y="3154453"/>
            <a:chExt cx="10845799" cy="16538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8233CF-EFB0-47E0-91D4-A0E612927446}"/>
                </a:ext>
              </a:extLst>
            </p:cNvPr>
            <p:cNvSpPr/>
            <p:nvPr/>
          </p:nvSpPr>
          <p:spPr>
            <a:xfrm>
              <a:off x="838201" y="3179976"/>
              <a:ext cx="2325913" cy="1628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Economic limits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C15A18-182C-45EA-A4E8-0EB43226B342}"/>
                </a:ext>
              </a:extLst>
            </p:cNvPr>
            <p:cNvSpPr txBox="1"/>
            <p:nvPr/>
          </p:nvSpPr>
          <p:spPr>
            <a:xfrm>
              <a:off x="3338286" y="3154453"/>
              <a:ext cx="834571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Increase in Chinese economic power </a:t>
              </a:r>
              <a:r>
                <a:rPr lang="en-US" dirty="0">
                  <a:latin typeface="Century Gothic" panose="020B0502020202020204" pitchFamily="34" charset="0"/>
                </a:rPr>
                <a:t>relative to U.S.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Growth of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Chinese investment and influence in Global South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China may be outpacing U.S. in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high tech</a:t>
              </a:r>
              <a:r>
                <a:rPr lang="en-US" b="1" dirty="0">
                  <a:latin typeface="Century Gothic" panose="020B0502020202020204" pitchFamily="34" charset="0"/>
                </a:rPr>
                <a:t> </a:t>
              </a:r>
              <a:r>
                <a:rPr lang="en-US" dirty="0">
                  <a:latin typeface="Century Gothic" panose="020B0502020202020204" pitchFamily="34" charset="0"/>
                </a:rPr>
                <a:t>(5G, robotics, AI, etc.) </a:t>
              </a:r>
              <a:endParaRPr lang="en-US" b="1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China is leading the world in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manufacturing</a:t>
              </a:r>
              <a:r>
                <a:rPr lang="en-US" dirty="0">
                  <a:latin typeface="Century Gothic" panose="020B0502020202020204" pitchFamily="34" charset="0"/>
                </a:rPr>
                <a:t> while US manufacturing fell 33% over the last two decades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F5E0A-E5D2-4B0A-8594-2D638DBE037D}"/>
              </a:ext>
            </a:extLst>
          </p:cNvPr>
          <p:cNvGrpSpPr/>
          <p:nvPr/>
        </p:nvGrpSpPr>
        <p:grpSpPr>
          <a:xfrm>
            <a:off x="838201" y="5096679"/>
            <a:ext cx="10845800" cy="1427685"/>
            <a:chOff x="838201" y="4940818"/>
            <a:chExt cx="10845800" cy="14276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567B6E-B839-47BD-B8A7-FACCBE3CFF36}"/>
                </a:ext>
              </a:extLst>
            </p:cNvPr>
            <p:cNvSpPr/>
            <p:nvPr/>
          </p:nvSpPr>
          <p:spPr>
            <a:xfrm>
              <a:off x="838201" y="5055590"/>
              <a:ext cx="2325913" cy="13129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Decline of soft power and international reputation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34BE60-0F14-4DA2-8DBC-B95463FF44D1}"/>
                </a:ext>
              </a:extLst>
            </p:cNvPr>
            <p:cNvSpPr txBox="1"/>
            <p:nvPr/>
          </p:nvSpPr>
          <p:spPr>
            <a:xfrm>
              <a:off x="3338287" y="4940818"/>
              <a:ext cx="83457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Image of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disunity</a:t>
              </a:r>
              <a:r>
                <a:rPr lang="en-US" dirty="0">
                  <a:latin typeface="Century Gothic" panose="020B0502020202020204" pitchFamily="34" charset="0"/>
                </a:rPr>
                <a:t>:</a:t>
              </a:r>
              <a:r>
                <a:rPr lang="en-US" b="1" dirty="0">
                  <a:latin typeface="Century Gothic" panose="020B0502020202020204" pitchFamily="34" charset="0"/>
                </a:rPr>
                <a:t> </a:t>
              </a:r>
              <a:r>
                <a:rPr lang="en-US" dirty="0">
                  <a:latin typeface="Century Gothic" panose="020B0502020202020204" pitchFamily="34" charset="0"/>
                </a:rPr>
                <a:t>74% of international community sees US as divided</a:t>
              </a:r>
            </a:p>
            <a:p>
              <a:pPr marL="342900" indent="-342900">
                <a:buClr>
                  <a:schemeClr val="tx1"/>
                </a:buClr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Failure in Afghanistan</a:t>
              </a:r>
              <a:r>
                <a:rPr lang="en-US" dirty="0">
                  <a:latin typeface="Century Gothic" panose="020B0502020202020204" pitchFamily="34" charset="0"/>
                </a:rPr>
                <a:t>: 57% believe U.S. withdrawal from Afghanistan was handled poorly</a:t>
              </a:r>
            </a:p>
            <a:p>
              <a:pPr marL="285750" indent="-285750"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en-US" dirty="0">
                  <a:latin typeface="Century Gothic" panose="020B0502020202020204" pitchFamily="34" charset="0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Declining worldwide reputation under Trump and now under Biden?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9E899-5141-40F9-ABAB-185681DB24E8}"/>
              </a:ext>
            </a:extLst>
          </p:cNvPr>
          <p:cNvCxnSpPr>
            <a:cxnSpLocks/>
          </p:cNvCxnSpPr>
          <p:nvPr/>
        </p:nvCxnSpPr>
        <p:spPr>
          <a:xfrm>
            <a:off x="838200" y="2998939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DD52E0-A8CE-47FD-B389-2967167FACDC}"/>
              </a:ext>
            </a:extLst>
          </p:cNvPr>
          <p:cNvCxnSpPr>
            <a:cxnSpLocks/>
          </p:cNvCxnSpPr>
          <p:nvPr/>
        </p:nvCxnSpPr>
        <p:spPr>
          <a:xfrm>
            <a:off x="838200" y="4979354"/>
            <a:ext cx="10845800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5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Back to a multipolar world?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21F6F-0F13-4996-A4CF-84C54E21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96" y="1522530"/>
            <a:ext cx="8605069" cy="48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0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Definition of “hyperpower”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CFB80-0024-433B-ACD0-9C6CFAB9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3351"/>
            <a:ext cx="4303816" cy="4303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BD990-243D-4C40-BEAE-41AB03B35E15}"/>
              </a:ext>
            </a:extLst>
          </p:cNvPr>
          <p:cNvSpPr txBox="1"/>
          <p:nvPr/>
        </p:nvSpPr>
        <p:spPr>
          <a:xfrm>
            <a:off x="5620512" y="1633351"/>
            <a:ext cx="5733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A hyperpower is </a:t>
            </a: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not ….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entury Gothic" panose="020B0502020202020204" pitchFamily="34" charset="0"/>
              </a:rPr>
              <a:t>Just a local power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entury Gothic" panose="020B0502020202020204" pitchFamily="34" charset="0"/>
              </a:rPr>
              <a:t>Just a regional power</a:t>
            </a:r>
          </a:p>
          <a:p>
            <a:pPr marL="512763" indent="-403225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Century Gothic" panose="020B0502020202020204" pitchFamily="34" charset="0"/>
              </a:rPr>
              <a:t>Just a superpower</a:t>
            </a:r>
          </a:p>
          <a:p>
            <a:pPr marL="109538">
              <a:spcAft>
                <a:spcPts val="1200"/>
              </a:spcAft>
            </a:pPr>
            <a:endParaRPr lang="en-US" sz="2000" dirty="0">
              <a:latin typeface="Century Gothic" panose="020B0502020202020204" pitchFamily="34" charset="0"/>
            </a:endParaRPr>
          </a:p>
          <a:p>
            <a:pPr marL="109538"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A hyperpower is a </a:t>
            </a: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world dominant power</a:t>
            </a:r>
          </a:p>
          <a:p>
            <a:pPr marL="452438" indent="-34290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Military and economic strength surpassing that of all its rivals</a:t>
            </a:r>
          </a:p>
          <a:p>
            <a:pPr marL="452438" indent="-342900">
              <a:spcAft>
                <a:spcPts val="12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Projecting its power over a vast portion of the world</a:t>
            </a:r>
          </a:p>
        </p:txBody>
      </p:sp>
    </p:spTree>
    <p:extLst>
      <p:ext uri="{BB962C8B-B14F-4D97-AF65-F5344CB8AC3E}">
        <p14:creationId xmlns:p14="http://schemas.microsoft.com/office/powerpoint/2010/main" val="104007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Hyperpowers are extremely rare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BD990-243D-4C40-BEAE-41AB03B35E15}"/>
              </a:ext>
            </a:extLst>
          </p:cNvPr>
          <p:cNvSpPr txBox="1"/>
          <p:nvPr/>
        </p:nvSpPr>
        <p:spPr>
          <a:xfrm>
            <a:off x="838200" y="1633351"/>
            <a:ext cx="49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There have </a:t>
            </a: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been fewer than 10 hyperpowers in human history</a:t>
            </a:r>
            <a:r>
              <a:rPr lang="en-US" sz="2000" dirty="0">
                <a:latin typeface="Century Gothic" panose="020B0502020202020204" pitchFamily="3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601CB-803A-403F-AE65-83787F179787}"/>
              </a:ext>
            </a:extLst>
          </p:cNvPr>
          <p:cNvSpPr txBox="1"/>
          <p:nvPr/>
        </p:nvSpPr>
        <p:spPr>
          <a:xfrm>
            <a:off x="6449570" y="1633351"/>
            <a:ext cx="4904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…a </a:t>
            </a:r>
            <a:r>
              <a:rPr lang="en-US" sz="2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multipolar world </a:t>
            </a:r>
            <a:r>
              <a:rPr lang="en-US" sz="2000" dirty="0">
                <a:latin typeface="Century Gothic" panose="020B0502020202020204" pitchFamily="34" charset="0"/>
              </a:rPr>
              <a:t>is much more common </a:t>
            </a:r>
            <a:endParaRPr lang="en-US" sz="20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EB25D-5756-48C3-A25A-EF2E464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70" y="2763497"/>
            <a:ext cx="4524560" cy="3506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83ED3-3B9F-488D-A827-B8B34FC03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32" b="5994"/>
          <a:stretch/>
        </p:blipFill>
        <p:spPr>
          <a:xfrm>
            <a:off x="1217870" y="2763497"/>
            <a:ext cx="1471876" cy="141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41FD9-34D7-4C51-B882-8417B173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26" y="4516764"/>
            <a:ext cx="1803242" cy="12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Some of history’s hyperpowers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170688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Achaemenid Persia (now Iran): 550 – 330 B.C.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14AAC-8389-46D8-B01A-910CD678DD5B}"/>
              </a:ext>
            </a:extLst>
          </p:cNvPr>
          <p:cNvSpPr txBox="1"/>
          <p:nvPr/>
        </p:nvSpPr>
        <p:spPr>
          <a:xfrm>
            <a:off x="2174443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Rome’s High Empire: c. 98 – 200 A.D.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DED8316-5873-413A-8C06-8E29CDD179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32" b="5994"/>
          <a:stretch/>
        </p:blipFill>
        <p:spPr>
          <a:xfrm>
            <a:off x="2354429" y="2323771"/>
            <a:ext cx="1471876" cy="14121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B3F4C6-C056-4B9F-9140-7D33C404E9AE}"/>
              </a:ext>
            </a:extLst>
          </p:cNvPr>
          <p:cNvSpPr txBox="1"/>
          <p:nvPr/>
        </p:nvSpPr>
        <p:spPr>
          <a:xfrm>
            <a:off x="4178198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China’s Tang Dynasty: 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c. 618 – 907 A.D.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4D9C480-F8FC-49D5-B6D0-EED38E293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45" b="29500"/>
          <a:stretch/>
        </p:blipFill>
        <p:spPr>
          <a:xfrm>
            <a:off x="4358184" y="2323771"/>
            <a:ext cx="1471876" cy="141211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9D815E-8A37-433A-96CE-72467F119B58}"/>
              </a:ext>
            </a:extLst>
          </p:cNvPr>
          <p:cNvSpPr txBox="1"/>
          <p:nvPr/>
        </p:nvSpPr>
        <p:spPr>
          <a:xfrm>
            <a:off x="6181953" y="4099561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Dutch World Empire: c. 17</a:t>
            </a:r>
            <a:r>
              <a:rPr lang="en-US" sz="2000" baseline="30000" dirty="0">
                <a:latin typeface="Century Gothic" panose="020B0502020202020204" pitchFamily="34" charset="0"/>
              </a:rPr>
              <a:t>th</a:t>
            </a:r>
            <a:r>
              <a:rPr lang="en-US" sz="2000" dirty="0">
                <a:latin typeface="Century Gothic" panose="020B0502020202020204" pitchFamily="34" charset="0"/>
              </a:rPr>
              <a:t> century A.D.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186845-462F-4B33-B49C-5444178A6661}"/>
              </a:ext>
            </a:extLst>
          </p:cNvPr>
          <p:cNvSpPr txBox="1"/>
          <p:nvPr/>
        </p:nvSpPr>
        <p:spPr>
          <a:xfrm>
            <a:off x="8118956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British Empire: c. 19</a:t>
            </a:r>
            <a:r>
              <a:rPr lang="en-US" sz="2000" baseline="30000" dirty="0">
                <a:latin typeface="Century Gothic" panose="020B0502020202020204" pitchFamily="34" charset="0"/>
              </a:rPr>
              <a:t>th</a:t>
            </a:r>
            <a:r>
              <a:rPr lang="en-US" sz="2000" dirty="0">
                <a:latin typeface="Century Gothic" panose="020B0502020202020204" pitchFamily="34" charset="0"/>
              </a:rPr>
              <a:t> century A.D.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DF7664-2961-40EB-8216-671B2B7E6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259" y="2323771"/>
            <a:ext cx="1803242" cy="120169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62E3B7-4DE3-44E0-99EE-DBCE68DA07DB}"/>
              </a:ext>
            </a:extLst>
          </p:cNvPr>
          <p:cNvSpPr txBox="1"/>
          <p:nvPr/>
        </p:nvSpPr>
        <p:spPr>
          <a:xfrm>
            <a:off x="10189464" y="4099561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Century Gothic" panose="020B0502020202020204" pitchFamily="34" charset="0"/>
              </a:rPr>
              <a:t>United States: 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1989 - 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E1E05C-16CC-4EE1-80E1-5C617CF8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464" y="2323771"/>
            <a:ext cx="1831848" cy="1201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A0629-9DE1-4E6C-8395-9E9D8BCB5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39"/>
          <a:stretch/>
        </p:blipFill>
        <p:spPr>
          <a:xfrm>
            <a:off x="121654" y="2323771"/>
            <a:ext cx="1866579" cy="1323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76C4B-4AF8-4B05-9AD2-41CD8DDD7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939" y="2323771"/>
            <a:ext cx="1272315" cy="15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7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 remarkable pattern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905001"/>
            <a:ext cx="10515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entury Gothic" panose="020B0502020202020204" pitchFamily="34" charset="0"/>
              </a:rPr>
              <a:t>Every hyperpower in history was </a:t>
            </a: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strikingly tolerant and pluralistic</a:t>
            </a:r>
            <a:r>
              <a:rPr lang="en-US" sz="2800" dirty="0">
                <a:latin typeface="Century Gothic" panose="020B0502020202020204" pitchFamily="34" charset="0"/>
              </a:rPr>
              <a:t> during its </a:t>
            </a:r>
            <a:r>
              <a:rPr lang="en-US" sz="2800" b="1" i="1" dirty="0">
                <a:solidFill>
                  <a:schemeClr val="accent1"/>
                </a:solidFill>
                <a:latin typeface="Century Gothic" panose="020B0502020202020204" pitchFamily="34" charset="0"/>
              </a:rPr>
              <a:t>rise</a:t>
            </a:r>
            <a:r>
              <a:rPr lang="en-US" sz="2800" i="1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to preeminence</a:t>
            </a:r>
          </a:p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latin typeface="Century Gothic" panose="020B0502020202020204" pitchFamily="34" charset="0"/>
              </a:rPr>
              <a:t>Conversely, the </a:t>
            </a: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decline of hyperpowers </a:t>
            </a:r>
            <a:r>
              <a:rPr lang="en-US" sz="2800" dirty="0">
                <a:latin typeface="Century Gothic" panose="020B0502020202020204" pitchFamily="34" charset="0"/>
              </a:rPr>
              <a:t>has repeatedly coincided with </a:t>
            </a: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intolerance and xenophobia</a:t>
            </a:r>
          </a:p>
          <a:p>
            <a:pPr marL="342900" indent="-342900">
              <a:spcAft>
                <a:spcPts val="3600"/>
              </a:spcAft>
              <a:buFont typeface="Wingdings" panose="05000000000000000000" pitchFamily="2" charset="2"/>
              <a:buChar char="§"/>
            </a:pPr>
            <a:r>
              <a:rPr lang="en-US" sz="2800" i="1" dirty="0">
                <a:latin typeface="Century Gothic" panose="020B0502020202020204" pitchFamily="34" charset="0"/>
              </a:rPr>
              <a:t>But note</a:t>
            </a:r>
            <a:r>
              <a:rPr lang="en-US" sz="2800" dirty="0">
                <a:latin typeface="Century Gothic" panose="020B0502020202020204" pitchFamily="34" charset="0"/>
              </a:rPr>
              <a:t>: It was </a:t>
            </a: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“too much tolerance”</a:t>
            </a:r>
            <a:r>
              <a:rPr lang="en-US" sz="28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that sowed the </a:t>
            </a:r>
            <a:r>
              <a:rPr lang="en-US" sz="28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seeds of decline</a:t>
            </a:r>
          </a:p>
        </p:txBody>
      </p:sp>
    </p:spTree>
    <p:extLst>
      <p:ext uri="{BB962C8B-B14F-4D97-AF65-F5344CB8AC3E}">
        <p14:creationId xmlns:p14="http://schemas.microsoft.com/office/powerpoint/2010/main" val="103970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Achaemenid Persian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Founded by Cyrus the Great c. 550 B.C.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CF7BC-A5B8-4E7C-B31E-DDDE1C19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586" y="1875264"/>
            <a:ext cx="7549515" cy="468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0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Rome’s High Empire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c. 98 – 200 A.D. 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AEA77-300C-4E06-A9AE-C559512F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6407"/>
            <a:ext cx="7604455" cy="462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23832-3334-4B1B-961D-BD9AA0EF7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89"/>
          <a:stretch/>
        </p:blipFill>
        <p:spPr>
          <a:xfrm>
            <a:off x="8855057" y="2314505"/>
            <a:ext cx="2918752" cy="1842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F28EA-3845-49C4-BDEB-49513F84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057" y="4386065"/>
            <a:ext cx="2918752" cy="1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China’s Tang Dynasty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c. 618 – 907 A.D. 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56B3C-F181-4E40-BB97-5A1EE74F2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98" y="3949862"/>
            <a:ext cx="5305614" cy="225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5238B-254B-4CE3-A21C-2D7BD97E7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71" t="18534" r="-128" b="2578"/>
          <a:stretch/>
        </p:blipFill>
        <p:spPr>
          <a:xfrm>
            <a:off x="7203155" y="1870778"/>
            <a:ext cx="4330700" cy="191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C0D882-A477-4BA5-9BE8-9D4916C3B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1870778"/>
            <a:ext cx="6376416" cy="43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13EE-FEBA-4568-A9EC-10594B99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510"/>
            <a:ext cx="10515600" cy="77490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The Mongol Empire (China’s Yuan Dynasty)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07492-CE0B-443F-AED6-2A9B74353A0C}"/>
              </a:ext>
            </a:extLst>
          </p:cNvPr>
          <p:cNvSpPr txBox="1"/>
          <p:nvPr/>
        </p:nvSpPr>
        <p:spPr>
          <a:xfrm>
            <a:off x="838200" y="1271017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2000" i="1" dirty="0">
                <a:latin typeface="Century Gothic" panose="020B0502020202020204" pitchFamily="34" charset="0"/>
              </a:rPr>
              <a:t>c. 13</a:t>
            </a:r>
            <a:r>
              <a:rPr lang="en-US" sz="2000" i="1" baseline="30000" dirty="0">
                <a:latin typeface="Century Gothic" panose="020B0502020202020204" pitchFamily="34" charset="0"/>
              </a:rPr>
              <a:t>th</a:t>
            </a:r>
            <a:r>
              <a:rPr lang="en-US" sz="2000" i="1" dirty="0">
                <a:latin typeface="Century Gothic" panose="020B0502020202020204" pitchFamily="34" charset="0"/>
              </a:rPr>
              <a:t> Century A.D.</a:t>
            </a:r>
            <a:endParaRPr lang="en-US" sz="2000" b="1" i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7FF5C-3D4C-47B2-8AAC-3CA917A56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4" y="2010790"/>
            <a:ext cx="7245637" cy="4222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4A5CC-0984-48F6-A9A6-9F8FAA61E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14"/>
          <a:stretch/>
        </p:blipFill>
        <p:spPr>
          <a:xfrm>
            <a:off x="8177766" y="2010790"/>
            <a:ext cx="3254692" cy="2246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4B7F3-3545-4C1A-B629-67576B63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08" y="4313763"/>
            <a:ext cx="3419650" cy="19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3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7a26ff-56a7-47b7-ba72-6a48e6d76c9a">
      <Terms xmlns="http://schemas.microsoft.com/office/infopath/2007/PartnerControls"/>
    </lcf76f155ced4ddcb4097134ff3c332f>
    <TaxCatchAll xmlns="5348f4f6-fef2-4225-a7b4-5911dc7699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34741E7BD2D45B6F741F2F674B77C" ma:contentTypeVersion="16" ma:contentTypeDescription="Create a new document." ma:contentTypeScope="" ma:versionID="157c9ed016fe929437ee29858f017fcf">
  <xsd:schema xmlns:xsd="http://www.w3.org/2001/XMLSchema" xmlns:xs="http://www.w3.org/2001/XMLSchema" xmlns:p="http://schemas.microsoft.com/office/2006/metadata/properties" xmlns:ns2="b77a26ff-56a7-47b7-ba72-6a48e6d76c9a" xmlns:ns3="5348f4f6-fef2-4225-a7b4-5911dc76991f" targetNamespace="http://schemas.microsoft.com/office/2006/metadata/properties" ma:root="true" ma:fieldsID="4877b56489ea95ccd7014f681f29b042" ns2:_="" ns3:_="">
    <xsd:import namespace="b77a26ff-56a7-47b7-ba72-6a48e6d76c9a"/>
    <xsd:import namespace="5348f4f6-fef2-4225-a7b4-5911dc7699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a26ff-56a7-47b7-ba72-6a48e6d76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8f4f6-fef2-4225-a7b4-5911dc76991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3c855ff-b064-4996-82d2-0747a6f0067d}" ma:internalName="TaxCatchAll" ma:showField="CatchAllData" ma:web="5348f4f6-fef2-4225-a7b4-5911dc7699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69B782-98A6-47BA-A2C0-98242E45EE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F5973D-F642-4F2A-999C-C7AC86E2052D}">
  <ds:schemaRefs>
    <ds:schemaRef ds:uri="http://schemas.microsoft.com/office/2006/metadata/properties"/>
    <ds:schemaRef ds:uri="http://schemas.microsoft.com/office/infopath/2007/PartnerControls"/>
    <ds:schemaRef ds:uri="b77a26ff-56a7-47b7-ba72-6a48e6d76c9a"/>
    <ds:schemaRef ds:uri="5348f4f6-fef2-4225-a7b4-5911dc76991f"/>
  </ds:schemaRefs>
</ds:datastoreItem>
</file>

<file path=customXml/itemProps3.xml><?xml version="1.0" encoding="utf-8"?>
<ds:datastoreItem xmlns:ds="http://schemas.openxmlformats.org/officeDocument/2006/customXml" ds:itemID="{1483BD76-1E68-463B-BDA2-CCA8FF0C00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7a26ff-56a7-47b7-ba72-6a48e6d76c9a"/>
    <ds:schemaRef ds:uri="5348f4f6-fef2-4225-a7b4-5911dc7699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857</Words>
  <Application>Microsoft Office PowerPoint</Application>
  <PresentationFormat>宽屏</PresentationFormat>
  <Paragraphs>78</Paragraphs>
  <Slides>15</Slides>
  <Notes>2</Notes>
  <HiddenSlides>13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Wingdings</vt:lpstr>
      <vt:lpstr>Wingdings 3</vt:lpstr>
      <vt:lpstr>Office Theme</vt:lpstr>
      <vt:lpstr>Slice</vt:lpstr>
      <vt:lpstr>Day of empire: how hyperpowers rise to global dominance –  and why they fall</vt:lpstr>
      <vt:lpstr>Definition of “hyperpower”</vt:lpstr>
      <vt:lpstr>Hyperpowers are extremely rare</vt:lpstr>
      <vt:lpstr>Some of history’s hyperpowers</vt:lpstr>
      <vt:lpstr>A remarkable pattern</vt:lpstr>
      <vt:lpstr>The Achaemenid Persian Empire</vt:lpstr>
      <vt:lpstr>Rome’s High Empire</vt:lpstr>
      <vt:lpstr>China’s Tang Dynasty</vt:lpstr>
      <vt:lpstr>The Mongol Empire (China’s Yuan Dynasty)</vt:lpstr>
      <vt:lpstr>The Dutch World Empire</vt:lpstr>
      <vt:lpstr>The British Empire</vt:lpstr>
      <vt:lpstr>The United States</vt:lpstr>
      <vt:lpstr>Arguments the U.S. is a hyperpower</vt:lpstr>
      <vt:lpstr>Arguments the U.S. is not a hyperpower</vt:lpstr>
      <vt:lpstr>Back to a multipolar world?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of empire: how empires rise to global dominance – and why they fall</dc:title>
  <dc:creator>Connor Mui</dc:creator>
  <cp:lastModifiedBy>Jiang Bonnie</cp:lastModifiedBy>
  <cp:revision>25</cp:revision>
  <dcterms:created xsi:type="dcterms:W3CDTF">2019-09-19T15:27:25Z</dcterms:created>
  <dcterms:modified xsi:type="dcterms:W3CDTF">2023-01-30T02:39:04Z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0x010100E5434741E7BD2D45B6F741F2F674B77C</vt:lpwstr>
  </property>
  <property fmtid="{D5CDD505-2E9C-101B-9397-08002B2CF9AE}" pid="3" name="MediaServiceImageTags">
    <vt:lpwstr/>
  </property>
</Properties>
</file>